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DM Sans Italics" panose="020B0604020202020204" charset="0"/>
      <p:regular r:id="rId26"/>
    </p:embeddedFont>
    <p:embeddedFont>
      <p:font typeface="Montserrat" panose="00000500000000000000" pitchFamily="2" charset="0"/>
      <p:regular r:id="rId27"/>
    </p:embeddedFont>
    <p:embeddedFont>
      <p:font typeface="Montserrat Bold" panose="00000800000000000000" charset="0"/>
      <p:regular r:id="rId28"/>
    </p:embeddedFont>
    <p:embeddedFont>
      <p:font typeface="Montserrat Medium" panose="00000600000000000000" pitchFamily="2" charset="0"/>
      <p:regular r:id="rId29"/>
    </p:embeddedFont>
    <p:embeddedFont>
      <p:font typeface="Montserrat Semi-Bold" panose="020B0604020202020204" charset="0"/>
      <p:regular r:id="rId30"/>
    </p:embeddedFont>
    <p:embeddedFont>
      <p:font typeface="Open Sauce" panose="020B0604020202020204" charset="0"/>
      <p:regular r:id="rId31"/>
    </p:embeddedFont>
    <p:embeddedFont>
      <p:font typeface="Open Sauce Bold" panose="020B0604020202020204" charset="0"/>
      <p:regular r:id="rId32"/>
    </p:embeddedFont>
    <p:embeddedFont>
      <p:font typeface="Oswald Bold" panose="020B0604020202020204" charset="0"/>
      <p:regular r:id="rId33"/>
    </p:embeddedFont>
    <p:embeddedFont>
      <p:font typeface="TAN Pearl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E0CBE-56DA-3590-04E7-B74456A3F705}" v="5" dt="2024-12-19T06:06:53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sis Muduli" userId="5bf82766567c7f3a" providerId="LiveId" clId="{C5F58543-E82F-4EDA-9D75-A5D197F8E187}"/>
    <pc:docChg chg="undo redo custSel modSld">
      <pc:chgData name="Debasis Muduli" userId="5bf82766567c7f3a" providerId="LiveId" clId="{C5F58543-E82F-4EDA-9D75-A5D197F8E187}" dt="2024-12-19T06:11:59.298" v="19" actId="732"/>
      <pc:docMkLst>
        <pc:docMk/>
      </pc:docMkLst>
      <pc:sldChg chg="modSp mod">
        <pc:chgData name="Debasis Muduli" userId="5bf82766567c7f3a" providerId="LiveId" clId="{C5F58543-E82F-4EDA-9D75-A5D197F8E187}" dt="2024-12-19T06:11:59.298" v="19" actId="732"/>
        <pc:sldMkLst>
          <pc:docMk/>
          <pc:sldMk cId="0" sldId="261"/>
        </pc:sldMkLst>
        <pc:spChg chg="mod modCrop">
          <ac:chgData name="Debasis Muduli" userId="5bf82766567c7f3a" providerId="LiveId" clId="{C5F58543-E82F-4EDA-9D75-A5D197F8E187}" dt="2024-12-19T06:11:59.298" v="19" actId="732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Debasis Muduli" userId="5bf82766567c7f3a" providerId="LiveId" clId="{C5F58543-E82F-4EDA-9D75-A5D197F8E187}" dt="2024-12-19T06:10:50.883" v="18" actId="14100"/>
        <pc:sldMkLst>
          <pc:docMk/>
          <pc:sldMk cId="0" sldId="275"/>
        </pc:sldMkLst>
        <pc:spChg chg="mod">
          <ac:chgData name="Debasis Muduli" userId="5bf82766567c7f3a" providerId="LiveId" clId="{C5F58543-E82F-4EDA-9D75-A5D197F8E187}" dt="2024-12-19T06:10:50.883" v="18" actId="14100"/>
          <ac:spMkLst>
            <pc:docMk/>
            <pc:sldMk cId="0" sldId="275"/>
            <ac:spMk id="4" creationId="{00000000-0000-0000-0000-000000000000}"/>
          </ac:spMkLst>
        </pc:spChg>
        <pc:spChg chg="mod">
          <ac:chgData name="Debasis Muduli" userId="5bf82766567c7f3a" providerId="LiveId" clId="{C5F58543-E82F-4EDA-9D75-A5D197F8E187}" dt="2024-12-19T05:53:57.030" v="1" actId="20577"/>
          <ac:spMkLst>
            <pc:docMk/>
            <pc:sldMk cId="0" sldId="275"/>
            <ac:spMk id="6" creationId="{00000000-0000-0000-0000-000000000000}"/>
          </ac:spMkLst>
        </pc:spChg>
        <pc:grpChg chg="mod">
          <ac:chgData name="Debasis Muduli" userId="5bf82766567c7f3a" providerId="LiveId" clId="{C5F58543-E82F-4EDA-9D75-A5D197F8E187}" dt="2024-12-19T05:54:18.124" v="13" actId="1076"/>
          <ac:grpSpMkLst>
            <pc:docMk/>
            <pc:sldMk cId="0" sldId="275"/>
            <ac:grpSpMk id="5" creationId="{00000000-0000-0000-0000-000000000000}"/>
          </ac:grpSpMkLst>
        </pc:grpChg>
      </pc:sldChg>
    </pc:docChg>
  </pc:docChgLst>
  <pc:docChgLst>
    <pc:chgData name="Guest User" providerId="Windows Live" clId="Web-{DC7E0CBE-56DA-3590-04E7-B74456A3F705}"/>
    <pc:docChg chg="modSld">
      <pc:chgData name="Guest User" userId="" providerId="Windows Live" clId="Web-{DC7E0CBE-56DA-3590-04E7-B74456A3F705}" dt="2024-12-19T06:06:53.160" v="4" actId="1076"/>
      <pc:docMkLst>
        <pc:docMk/>
      </pc:docMkLst>
      <pc:sldChg chg="modSp">
        <pc:chgData name="Guest User" userId="" providerId="Windows Live" clId="Web-{DC7E0CBE-56DA-3590-04E7-B74456A3F705}" dt="2024-12-19T06:04:27.627" v="0" actId="1076"/>
        <pc:sldMkLst>
          <pc:docMk/>
          <pc:sldMk cId="0" sldId="260"/>
        </pc:sldMkLst>
        <pc:spChg chg="mod">
          <ac:chgData name="Guest User" userId="" providerId="Windows Live" clId="Web-{DC7E0CBE-56DA-3590-04E7-B74456A3F705}" dt="2024-12-19T06:04:27.627" v="0" actId="1076"/>
          <ac:spMkLst>
            <pc:docMk/>
            <pc:sldMk cId="0" sldId="260"/>
            <ac:spMk id="6" creationId="{00000000-0000-0000-0000-000000000000}"/>
          </ac:spMkLst>
        </pc:spChg>
      </pc:sldChg>
      <pc:sldChg chg="modSp">
        <pc:chgData name="Guest User" userId="" providerId="Windows Live" clId="Web-{DC7E0CBE-56DA-3590-04E7-B74456A3F705}" dt="2024-12-19T06:04:56.971" v="2" actId="14100"/>
        <pc:sldMkLst>
          <pc:docMk/>
          <pc:sldMk cId="0" sldId="261"/>
        </pc:sldMkLst>
        <pc:spChg chg="mod">
          <ac:chgData name="Guest User" userId="" providerId="Windows Live" clId="Web-{DC7E0CBE-56DA-3590-04E7-B74456A3F705}" dt="2024-12-19T06:04:56.971" v="2" actId="14100"/>
          <ac:spMkLst>
            <pc:docMk/>
            <pc:sldMk cId="0" sldId="261"/>
            <ac:spMk id="9" creationId="{00000000-0000-0000-0000-000000000000}"/>
          </ac:spMkLst>
        </pc:spChg>
      </pc:sldChg>
      <pc:sldChg chg="modSp">
        <pc:chgData name="Guest User" userId="" providerId="Windows Live" clId="Web-{DC7E0CBE-56DA-3590-04E7-B74456A3F705}" dt="2024-12-19T06:06:53.160" v="4" actId="1076"/>
        <pc:sldMkLst>
          <pc:docMk/>
          <pc:sldMk cId="0" sldId="275"/>
        </pc:sldMkLst>
        <pc:spChg chg="mod">
          <ac:chgData name="Guest User" userId="" providerId="Windows Live" clId="Web-{DC7E0CBE-56DA-3590-04E7-B74456A3F705}" dt="2024-12-19T06:06:53.160" v="4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Guest User" userId="" providerId="Windows Live" clId="Web-{DC7E0CBE-56DA-3590-04E7-B74456A3F705}" dt="2024-12-19T06:06:34.691" v="3" actId="14100"/>
          <ac:spMkLst>
            <pc:docMk/>
            <pc:sldMk cId="0" sldId="27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400E0-2315-42AD-92D0-39B5DA6FEE6F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EB5DE-0EDC-4FE6-8D00-46325CA1E7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04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EB5DE-0EDC-4FE6-8D00-46325CA1E72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39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1984278"/>
            <a:ext cx="9815307" cy="4208864"/>
            <a:chOff x="0" y="0"/>
            <a:chExt cx="13087076" cy="561181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087076" cy="5611818"/>
              <a:chOff x="0" y="0"/>
              <a:chExt cx="1895495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9549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95495" h="812800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1895495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352578"/>
              <a:ext cx="13087076" cy="4835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48"/>
                </a:lnSpc>
              </a:pPr>
              <a:r>
                <a:rPr lang="en-US" sz="7063" b="1" spc="692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BANK CUSTOMER CHURN </a:t>
              </a:r>
            </a:p>
            <a:p>
              <a:pPr algn="ctr">
                <a:lnSpc>
                  <a:spcPts val="9748"/>
                </a:lnSpc>
              </a:pPr>
              <a:r>
                <a:rPr lang="en-US" sz="7063" b="1" spc="692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PREDICTION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77964" y="6632101"/>
            <a:ext cx="7451400" cy="334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3210" u="sng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GROUP NUMBER-</a:t>
            </a:r>
            <a:r>
              <a:rPr lang="en-US" sz="3210" b="1" u="sng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  <a:p>
            <a:pPr algn="l">
              <a:lnSpc>
                <a:spcPts val="4495"/>
              </a:lnSpc>
            </a:pPr>
            <a:r>
              <a:rPr lang="en-US" sz="3210" u="sng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Presented By:</a:t>
            </a:r>
          </a:p>
          <a:p>
            <a:pPr algn="l">
              <a:lnSpc>
                <a:spcPts val="4495"/>
              </a:lnSpc>
            </a:pPr>
            <a:r>
              <a:rPr lang="en-US" sz="3210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Bhagyashree Swain(C1-09)</a:t>
            </a:r>
          </a:p>
          <a:p>
            <a:pPr algn="l">
              <a:lnSpc>
                <a:spcPts val="4495"/>
              </a:lnSpc>
            </a:pPr>
            <a:r>
              <a:rPr lang="en-US" sz="3210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Saurav Mohanty(C2-20)</a:t>
            </a:r>
          </a:p>
          <a:p>
            <a:pPr algn="l">
              <a:lnSpc>
                <a:spcPts val="4495"/>
              </a:lnSpc>
            </a:pPr>
            <a:r>
              <a:rPr lang="en-US" sz="3210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Debasis Muduli(C2-30)</a:t>
            </a:r>
          </a:p>
          <a:p>
            <a:pPr algn="l">
              <a:lnSpc>
                <a:spcPts val="4495"/>
              </a:lnSpc>
            </a:pPr>
            <a:r>
              <a:rPr lang="en-US" sz="3210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Sonali Sethi(C2-31)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3743010" y="-3826534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46109" y="628912"/>
            <a:ext cx="9583869" cy="9029176"/>
          </a:xfrm>
          <a:custGeom>
            <a:avLst/>
            <a:gdLst/>
            <a:ahLst/>
            <a:cxnLst/>
            <a:rect l="l" t="t" r="r" b="b"/>
            <a:pathLst>
              <a:path w="9583869" h="9029176">
                <a:moveTo>
                  <a:pt x="0" y="0"/>
                </a:moveTo>
                <a:lnTo>
                  <a:pt x="9583870" y="0"/>
                </a:lnTo>
                <a:lnTo>
                  <a:pt x="9583870" y="9029176"/>
                </a:lnTo>
                <a:lnTo>
                  <a:pt x="0" y="902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7688" y="1305822"/>
            <a:ext cx="7305395" cy="718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519" lvl="1" indent="-338260" algn="l">
              <a:lnSpc>
                <a:spcPts val="4073"/>
              </a:lnSpc>
              <a:buFont typeface="Arial"/>
              <a:buChar char="•"/>
            </a:pPr>
            <a:r>
              <a:rPr lang="en-US" sz="313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is highly imbalanced , with a large number of negative samples and a small number of positive samples.</a:t>
            </a:r>
          </a:p>
          <a:p>
            <a:pPr algn="l">
              <a:lnSpc>
                <a:spcPts val="4073"/>
              </a:lnSpc>
            </a:pPr>
            <a:endParaRPr lang="en-US" sz="313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76519" lvl="1" indent="-338260" algn="l">
              <a:lnSpc>
                <a:spcPts val="4073"/>
              </a:lnSpc>
              <a:buFont typeface="Arial"/>
              <a:buChar char="•"/>
            </a:pPr>
            <a:r>
              <a:rPr lang="en-US" sz="313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This can lead to biased models that perform well on the majority class (negative samples) but poorly on the minority class (positive class). </a:t>
            </a:r>
          </a:p>
          <a:p>
            <a:pPr algn="l">
              <a:lnSpc>
                <a:spcPts val="4073"/>
              </a:lnSpc>
            </a:pPr>
            <a:endParaRPr lang="en-US" sz="313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76519" lvl="1" indent="-338260" algn="l">
              <a:lnSpc>
                <a:spcPts val="4073"/>
              </a:lnSpc>
              <a:buFont typeface="Arial"/>
              <a:buChar char="•"/>
            </a:pPr>
            <a:r>
              <a:rPr lang="en-US" sz="313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address this, we are using technique SMOTE for oversampling the minority class.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22928" y="1028700"/>
            <a:ext cx="8321072" cy="8471940"/>
          </a:xfrm>
          <a:custGeom>
            <a:avLst/>
            <a:gdLst/>
            <a:ahLst/>
            <a:cxnLst/>
            <a:rect l="l" t="t" r="r" b="b"/>
            <a:pathLst>
              <a:path w="8321072" h="8471940">
                <a:moveTo>
                  <a:pt x="0" y="0"/>
                </a:moveTo>
                <a:lnTo>
                  <a:pt x="8321072" y="0"/>
                </a:lnTo>
                <a:lnTo>
                  <a:pt x="8321072" y="8471940"/>
                </a:lnTo>
                <a:lnTo>
                  <a:pt x="0" y="847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8" t="-2651" r="-100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26816" y="1405270"/>
            <a:ext cx="8661184" cy="7476461"/>
          </a:xfrm>
          <a:custGeom>
            <a:avLst/>
            <a:gdLst/>
            <a:ahLst/>
            <a:cxnLst/>
            <a:rect l="l" t="t" r="r" b="b"/>
            <a:pathLst>
              <a:path w="8661184" h="7476461">
                <a:moveTo>
                  <a:pt x="0" y="0"/>
                </a:moveTo>
                <a:lnTo>
                  <a:pt x="8661184" y="0"/>
                </a:lnTo>
                <a:lnTo>
                  <a:pt x="8661184" y="7476460"/>
                </a:lnTo>
                <a:lnTo>
                  <a:pt x="0" y="747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3" r="-88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62868" y="0"/>
            <a:ext cx="14770302" cy="10282246"/>
          </a:xfrm>
          <a:custGeom>
            <a:avLst/>
            <a:gdLst/>
            <a:ahLst/>
            <a:cxnLst/>
            <a:rect l="l" t="t" r="r" b="b"/>
            <a:pathLst>
              <a:path w="14770302" h="10282246">
                <a:moveTo>
                  <a:pt x="0" y="0"/>
                </a:moveTo>
                <a:lnTo>
                  <a:pt x="14770301" y="0"/>
                </a:lnTo>
                <a:lnTo>
                  <a:pt x="14770301" y="10282246"/>
                </a:lnTo>
                <a:lnTo>
                  <a:pt x="0" y="10282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0" r="-870" b="-1791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83750" y="7153441"/>
            <a:ext cx="14849419" cy="2765704"/>
          </a:xfrm>
          <a:custGeom>
            <a:avLst/>
            <a:gdLst/>
            <a:ahLst/>
            <a:cxnLst/>
            <a:rect l="l" t="t" r="r" b="b"/>
            <a:pathLst>
              <a:path w="14849419" h="2765704">
                <a:moveTo>
                  <a:pt x="0" y="0"/>
                </a:moveTo>
                <a:lnTo>
                  <a:pt x="14849419" y="0"/>
                </a:lnTo>
                <a:lnTo>
                  <a:pt x="14849419" y="2765704"/>
                </a:lnTo>
                <a:lnTo>
                  <a:pt x="0" y="276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3750" y="600223"/>
            <a:ext cx="13763197" cy="6107282"/>
          </a:xfrm>
          <a:custGeom>
            <a:avLst/>
            <a:gdLst/>
            <a:ahLst/>
            <a:cxnLst/>
            <a:rect l="l" t="t" r="r" b="b"/>
            <a:pathLst>
              <a:path w="13763197" h="6107282">
                <a:moveTo>
                  <a:pt x="0" y="0"/>
                </a:moveTo>
                <a:lnTo>
                  <a:pt x="13763197" y="0"/>
                </a:lnTo>
                <a:lnTo>
                  <a:pt x="13763197" y="6107282"/>
                </a:lnTo>
                <a:lnTo>
                  <a:pt x="0" y="6107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374865" y="126675"/>
            <a:ext cx="12439024" cy="10033650"/>
          </a:xfrm>
          <a:custGeom>
            <a:avLst/>
            <a:gdLst/>
            <a:ahLst/>
            <a:cxnLst/>
            <a:rect l="l" t="t" r="r" b="b"/>
            <a:pathLst>
              <a:path w="12439024" h="10033650">
                <a:moveTo>
                  <a:pt x="0" y="0"/>
                </a:moveTo>
                <a:lnTo>
                  <a:pt x="12439025" y="0"/>
                </a:lnTo>
                <a:lnTo>
                  <a:pt x="12439025" y="10033650"/>
                </a:lnTo>
                <a:lnTo>
                  <a:pt x="0" y="1003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1" b="-131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22928" y="1265258"/>
            <a:ext cx="8907333" cy="8104381"/>
          </a:xfrm>
          <a:custGeom>
            <a:avLst/>
            <a:gdLst/>
            <a:ahLst/>
            <a:cxnLst/>
            <a:rect l="l" t="t" r="r" b="b"/>
            <a:pathLst>
              <a:path w="8907333" h="8104381">
                <a:moveTo>
                  <a:pt x="0" y="0"/>
                </a:moveTo>
                <a:lnTo>
                  <a:pt x="8907334" y="0"/>
                </a:lnTo>
                <a:lnTo>
                  <a:pt x="8907334" y="8104381"/>
                </a:lnTo>
                <a:lnTo>
                  <a:pt x="0" y="810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57" t="-27649" r="-100099" b="-474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49312" y="1028700"/>
            <a:ext cx="7776523" cy="8693978"/>
          </a:xfrm>
          <a:custGeom>
            <a:avLst/>
            <a:gdLst/>
            <a:ahLst/>
            <a:cxnLst/>
            <a:rect l="l" t="t" r="r" b="b"/>
            <a:pathLst>
              <a:path w="7776523" h="8693978">
                <a:moveTo>
                  <a:pt x="0" y="0"/>
                </a:moveTo>
                <a:lnTo>
                  <a:pt x="7776523" y="0"/>
                </a:lnTo>
                <a:lnTo>
                  <a:pt x="7776523" y="8693978"/>
                </a:lnTo>
                <a:lnTo>
                  <a:pt x="0" y="869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79" t="-33851" r="-169262" b="-9614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970460"/>
            <a:ext cx="11955019" cy="9192497"/>
          </a:xfrm>
          <a:custGeom>
            <a:avLst/>
            <a:gdLst/>
            <a:ahLst/>
            <a:cxnLst/>
            <a:rect l="l" t="t" r="r" b="b"/>
            <a:pathLst>
              <a:path w="11955019" h="9192497">
                <a:moveTo>
                  <a:pt x="0" y="0"/>
                </a:moveTo>
                <a:lnTo>
                  <a:pt x="11955019" y="0"/>
                </a:lnTo>
                <a:lnTo>
                  <a:pt x="11955019" y="9192497"/>
                </a:lnTo>
                <a:lnTo>
                  <a:pt x="0" y="919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97" t="-41596" r="-88869" b="-607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2962" y="215250"/>
            <a:ext cx="5324475" cy="68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Logistic Regression: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2377" y="1028700"/>
            <a:ext cx="9486554" cy="8756819"/>
          </a:xfrm>
          <a:custGeom>
            <a:avLst/>
            <a:gdLst/>
            <a:ahLst/>
            <a:cxnLst/>
            <a:rect l="l" t="t" r="r" b="b"/>
            <a:pathLst>
              <a:path w="9486554" h="8756819">
                <a:moveTo>
                  <a:pt x="0" y="0"/>
                </a:moveTo>
                <a:lnTo>
                  <a:pt x="9486554" y="0"/>
                </a:lnTo>
                <a:lnTo>
                  <a:pt x="9486554" y="8756819"/>
                </a:lnTo>
                <a:lnTo>
                  <a:pt x="0" y="8756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86" t="-28798" r="-113774" b="-1115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46323" y="4462062"/>
            <a:ext cx="6212977" cy="2204605"/>
          </a:xfrm>
          <a:custGeom>
            <a:avLst/>
            <a:gdLst/>
            <a:ahLst/>
            <a:cxnLst/>
            <a:rect l="l" t="t" r="r" b="b"/>
            <a:pathLst>
              <a:path w="6212977" h="2204605">
                <a:moveTo>
                  <a:pt x="0" y="0"/>
                </a:moveTo>
                <a:lnTo>
                  <a:pt x="6212977" y="0"/>
                </a:lnTo>
                <a:lnTo>
                  <a:pt x="6212977" y="2204605"/>
                </a:lnTo>
                <a:lnTo>
                  <a:pt x="0" y="2204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213" t="-331600" r="-284102" b="-217257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5292344"/>
            <a:ext cx="8468142" cy="3311984"/>
          </a:xfrm>
          <a:custGeom>
            <a:avLst/>
            <a:gdLst/>
            <a:ahLst/>
            <a:cxnLst/>
            <a:rect l="l" t="t" r="r" b="b"/>
            <a:pathLst>
              <a:path w="8468142" h="3311984">
                <a:moveTo>
                  <a:pt x="0" y="0"/>
                </a:moveTo>
                <a:lnTo>
                  <a:pt x="8468142" y="0"/>
                </a:lnTo>
                <a:lnTo>
                  <a:pt x="8468142" y="3311984"/>
                </a:lnTo>
                <a:lnTo>
                  <a:pt x="0" y="331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638" t="-142954" r="-102939" b="-814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22928" y="1101851"/>
            <a:ext cx="11477777" cy="353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all Steps Trained the data with 5 different algorithm</a:t>
            </a:r>
          </a:p>
          <a:p>
            <a:pPr algn="l">
              <a:lnSpc>
                <a:spcPts val="4045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1.Logistic Regression</a:t>
            </a:r>
          </a:p>
          <a:p>
            <a:pPr algn="l">
              <a:lnSpc>
                <a:spcPts val="4045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2.SVM</a:t>
            </a:r>
          </a:p>
          <a:p>
            <a:pPr algn="l">
              <a:lnSpc>
                <a:spcPts val="4045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3.KNN</a:t>
            </a:r>
          </a:p>
          <a:p>
            <a:pPr algn="l">
              <a:lnSpc>
                <a:spcPts val="4045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4.Desicion Tree</a:t>
            </a:r>
          </a:p>
          <a:p>
            <a:pPr algn="l">
              <a:lnSpc>
                <a:spcPts val="4045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224" y="4573269"/>
            <a:ext cx="8504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Summary of all Above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8057" y="8676337"/>
            <a:ext cx="1424405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above we can see that </a:t>
            </a: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best model for this dataset. It has the highest accuracy and the lowest error rate.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3034776" y="-10255666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674449"/>
            <a:ext cx="12768940" cy="674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2"/>
              </a:lnSpc>
            </a:pPr>
            <a:endParaRPr/>
          </a:p>
          <a:p>
            <a:pPr marL="916377" lvl="1" indent="-458189" algn="l">
              <a:lnSpc>
                <a:spcPts val="5942"/>
              </a:lnSpc>
              <a:buFont typeface="Arial"/>
              <a:buChar char="•"/>
            </a:pPr>
            <a:r>
              <a:rPr lang="en-US" sz="42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The Random Forest algorithm emerged as the best model, achieving the highest accuracy and lowest error rate.</a:t>
            </a:r>
          </a:p>
          <a:p>
            <a:pPr marL="916377" lvl="1" indent="-458189" algn="l">
              <a:lnSpc>
                <a:spcPts val="5942"/>
              </a:lnSpc>
              <a:buFont typeface="Arial"/>
              <a:buChar char="•"/>
            </a:pPr>
            <a:r>
              <a:rPr lang="en-US" sz="42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This model empowers banks to proactively identify at-risk customers, enabling timely retention strategies to reduce churn and sustain revenue.</a:t>
            </a:r>
          </a:p>
          <a:p>
            <a:pPr algn="l">
              <a:lnSpc>
                <a:spcPts val="5942"/>
              </a:lnSpc>
            </a:pPr>
            <a:endParaRPr lang="en-US" sz="4244" i="1">
              <a:solidFill>
                <a:srgbClr val="000000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9907" y="751898"/>
            <a:ext cx="7258050" cy="132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67"/>
              </a:lnSpc>
              <a:spcBef>
                <a:spcPct val="0"/>
              </a:spcBef>
            </a:pPr>
            <a:r>
              <a:rPr lang="en-US" sz="8205" b="1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376" y="278640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2695" y="424469"/>
            <a:ext cx="9194918" cy="109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7"/>
              </a:lnSpc>
            </a:pPr>
            <a:r>
              <a:rPr lang="en-US" sz="6490" b="1" spc="63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PROBLEM STATEMENT</a:t>
            </a:r>
          </a:p>
        </p:txBody>
      </p:sp>
      <p:sp>
        <p:nvSpPr>
          <p:cNvPr id="5" name="Freeform 5"/>
          <p:cNvSpPr/>
          <p:nvPr/>
        </p:nvSpPr>
        <p:spPr>
          <a:xfrm>
            <a:off x="-5273460" y="6400991"/>
            <a:ext cx="7320281" cy="7511482"/>
          </a:xfrm>
          <a:custGeom>
            <a:avLst/>
            <a:gdLst/>
            <a:ahLst/>
            <a:cxnLst/>
            <a:rect l="l" t="t" r="r" b="b"/>
            <a:pathLst>
              <a:path w="7320281" h="7511482">
                <a:moveTo>
                  <a:pt x="0" y="0"/>
                </a:moveTo>
                <a:lnTo>
                  <a:pt x="7320281" y="0"/>
                </a:lnTo>
                <a:lnTo>
                  <a:pt x="7320281" y="7511483"/>
                </a:lnTo>
                <a:lnTo>
                  <a:pt x="0" y="751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7024" y="2109744"/>
            <a:ext cx="16273909" cy="714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017" lvl="1" indent="-362008" algn="l">
              <a:lnSpc>
                <a:spcPts val="4661"/>
              </a:lnSpc>
              <a:buFont typeface="Arial"/>
              <a:buChar char="•"/>
            </a:pPr>
            <a:r>
              <a:rPr lang="en-US" sz="3353" spc="15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Customer churn happens when customers close their accounts or stop interacting with the bank.</a:t>
            </a:r>
          </a:p>
          <a:p>
            <a:pPr marL="724017" lvl="1" indent="-362008" algn="l">
              <a:lnSpc>
                <a:spcPts val="4661"/>
              </a:lnSpc>
              <a:buFont typeface="Arial"/>
              <a:buChar char="•"/>
            </a:pPr>
            <a:r>
              <a:rPr lang="en-US" sz="3353" b="1" spc="15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Financial</a:t>
            </a:r>
            <a:r>
              <a:rPr lang="en-US" sz="3353" spc="15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53" b="1" spc="15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Impact: </a:t>
            </a:r>
            <a:r>
              <a:rPr lang="en-US" sz="3353" spc="15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Leads to reduced sales, lower annual revenue, and potential market value loss.</a:t>
            </a:r>
          </a:p>
          <a:p>
            <a:pPr marL="724017" lvl="1" indent="-362008" algn="l">
              <a:lnSpc>
                <a:spcPts val="4661"/>
              </a:lnSpc>
              <a:buFont typeface="Arial"/>
              <a:buChar char="•"/>
            </a:pPr>
            <a:r>
              <a:rPr lang="en-US" sz="3353" b="1" spc="15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Reputational Impact:</a:t>
            </a:r>
            <a:r>
              <a:rPr lang="en-US" sz="3353" spc="15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Affects the bank's image and customer trust.</a:t>
            </a:r>
          </a:p>
          <a:p>
            <a:pPr marL="724017" lvl="1" indent="-362008" algn="l">
              <a:lnSpc>
                <a:spcPts val="4661"/>
              </a:lnSpc>
              <a:buFont typeface="Arial"/>
              <a:buChar char="•"/>
            </a:pPr>
            <a:r>
              <a:rPr lang="en-US" sz="3353" b="1" spc="15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Traditional Methods: </a:t>
            </a:r>
          </a:p>
          <a:p>
            <a:pPr algn="l">
              <a:lnSpc>
                <a:spcPts val="4661"/>
              </a:lnSpc>
            </a:pPr>
            <a:r>
              <a:rPr lang="en-US" sz="3353" spc="15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        Reactive(Banks only act after the customer has already left.)</a:t>
            </a:r>
          </a:p>
          <a:p>
            <a:pPr marL="745606" lvl="1" indent="-372803" algn="l">
              <a:lnSpc>
                <a:spcPts val="4800"/>
              </a:lnSpc>
              <a:buFont typeface="Arial"/>
              <a:buChar char="•"/>
            </a:pPr>
            <a:r>
              <a:rPr lang="en-US" sz="3453" b="1" spc="158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Core Problem:</a:t>
            </a:r>
            <a:r>
              <a:rPr lang="en-US" sz="3453" spc="158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Banks don’t have a way to predict which customers are likely to leave before it happens. This is where machine learning comes in. By identifying at-risk customers in advance, banks can take proactive steps to retain them.</a:t>
            </a:r>
          </a:p>
          <a:p>
            <a:pPr algn="l">
              <a:lnSpc>
                <a:spcPts val="4661"/>
              </a:lnSpc>
            </a:pPr>
            <a:endParaRPr lang="en-US" sz="3453" spc="158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Freeform 7"/>
          <p:cNvSpPr/>
          <p:nvPr/>
        </p:nvSpPr>
        <p:spPr>
          <a:xfrm rot="1175209">
            <a:off x="16052286" y="-4243172"/>
            <a:ext cx="7274087" cy="7464082"/>
          </a:xfrm>
          <a:custGeom>
            <a:avLst/>
            <a:gdLst/>
            <a:ahLst/>
            <a:cxnLst/>
            <a:rect l="l" t="t" r="r" b="b"/>
            <a:pathLst>
              <a:path w="7274087" h="7464082">
                <a:moveTo>
                  <a:pt x="0" y="0"/>
                </a:moveTo>
                <a:lnTo>
                  <a:pt x="7274087" y="0"/>
                </a:lnTo>
                <a:lnTo>
                  <a:pt x="7274087" y="7464082"/>
                </a:lnTo>
                <a:lnTo>
                  <a:pt x="0" y="7464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1019623">
            <a:off x="13163312" y="-1062636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6205" y="751898"/>
            <a:ext cx="7274372" cy="127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67"/>
              </a:lnSpc>
              <a:spcBef>
                <a:spcPct val="0"/>
              </a:spcBef>
            </a:pPr>
            <a:r>
              <a:rPr lang="en-US" sz="8205" b="1" dirty="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005" y="2583294"/>
            <a:ext cx="12105023" cy="6450376"/>
            <a:chOff x="0" y="-66675"/>
            <a:chExt cx="16140030" cy="8600501"/>
          </a:xfrm>
        </p:grpSpPr>
        <p:sp>
          <p:nvSpPr>
            <p:cNvPr id="6" name="TextBox 6"/>
            <p:cNvSpPr txBox="1"/>
            <p:nvPr/>
          </p:nvSpPr>
          <p:spPr>
            <a:xfrm>
              <a:off x="123327" y="-66675"/>
              <a:ext cx="16016703" cy="1562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l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100F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https://www.kaggle.com/datasets/amirmotefaker/churn-modeling-bank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54979"/>
              <a:ext cx="14089970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l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100F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https://www.analyticsvidhya.com/blog/2021/06/understanding-random-forest/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78116"/>
              <a:ext cx="14659985" cy="81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71314"/>
              <a:ext cx="14089970" cy="3162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100F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https://www.researchgate.net/publication/357539438_Customer_churn_analysis_in_banking_sector_Evidence_from_explainable_machine_learning_models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692450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4636276" y="4273149"/>
            <a:ext cx="9815307" cy="1740703"/>
            <a:chOff x="0" y="0"/>
            <a:chExt cx="13087076" cy="23209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087076" cy="2320937"/>
              <a:chOff x="0" y="0"/>
              <a:chExt cx="1895495" cy="3361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95495" cy="336158"/>
              </a:xfrm>
              <a:custGeom>
                <a:avLst/>
                <a:gdLst/>
                <a:ahLst/>
                <a:cxnLst/>
                <a:rect l="l" t="t" r="r" b="b"/>
                <a:pathLst>
                  <a:path w="1895495" h="336158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336158"/>
                    </a:lnTo>
                    <a:lnTo>
                      <a:pt x="0" y="3361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1895495" cy="355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352578"/>
              <a:ext cx="13087076" cy="15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48"/>
                </a:lnSpc>
              </a:pPr>
              <a:r>
                <a:rPr lang="en-US" sz="7063" b="1" spc="692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THANK YOU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7364093">
            <a:off x="14925321" y="-2167137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994503">
            <a:off x="-1080733" y="5440444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7" y="0"/>
                </a:lnTo>
                <a:lnTo>
                  <a:pt x="4667957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1239" y="1170261"/>
            <a:ext cx="6998061" cy="2561528"/>
            <a:chOff x="0" y="0"/>
            <a:chExt cx="2342659" cy="857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1239" y="3862348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6557226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57182" y="4443467"/>
            <a:ext cx="1354014" cy="1354014"/>
            <a:chOff x="0" y="0"/>
            <a:chExt cx="1805352" cy="18053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5352" cy="1805352"/>
            </a:xfrm>
            <a:custGeom>
              <a:avLst/>
              <a:gdLst/>
              <a:ahLst/>
              <a:cxnLst/>
              <a:rect l="l" t="t" r="r" b="b"/>
              <a:pathLst>
                <a:path w="1805352" h="1805352">
                  <a:moveTo>
                    <a:pt x="0" y="0"/>
                  </a:moveTo>
                  <a:lnTo>
                    <a:pt x="1805352" y="0"/>
                  </a:lnTo>
                  <a:lnTo>
                    <a:pt x="1805352" y="1805352"/>
                  </a:lnTo>
                  <a:lnTo>
                    <a:pt x="0" y="1805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57137" y="298331"/>
              <a:ext cx="891078" cy="904231"/>
            </a:xfrm>
            <a:custGeom>
              <a:avLst/>
              <a:gdLst/>
              <a:ahLst/>
              <a:cxnLst/>
              <a:rect l="l" t="t" r="r" b="b"/>
              <a:pathLst>
                <a:path w="891078" h="904231">
                  <a:moveTo>
                    <a:pt x="0" y="0"/>
                  </a:moveTo>
                  <a:lnTo>
                    <a:pt x="891078" y="0"/>
                  </a:lnTo>
                  <a:lnTo>
                    <a:pt x="891078" y="904231"/>
                  </a:lnTo>
                  <a:lnTo>
                    <a:pt x="0" y="904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457182" y="7236311"/>
            <a:ext cx="1354014" cy="1354014"/>
            <a:chOff x="0" y="0"/>
            <a:chExt cx="1805352" cy="18053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05352" cy="1805352"/>
            </a:xfrm>
            <a:custGeom>
              <a:avLst/>
              <a:gdLst/>
              <a:ahLst/>
              <a:cxnLst/>
              <a:rect l="l" t="t" r="r" b="b"/>
              <a:pathLst>
                <a:path w="1805352" h="1805352">
                  <a:moveTo>
                    <a:pt x="0" y="0"/>
                  </a:moveTo>
                  <a:lnTo>
                    <a:pt x="1805352" y="0"/>
                  </a:lnTo>
                  <a:lnTo>
                    <a:pt x="1805352" y="1805352"/>
                  </a:lnTo>
                  <a:lnTo>
                    <a:pt x="0" y="1805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57137" y="298331"/>
              <a:ext cx="891078" cy="904231"/>
            </a:xfrm>
            <a:custGeom>
              <a:avLst/>
              <a:gdLst/>
              <a:ahLst/>
              <a:cxnLst/>
              <a:rect l="l" t="t" r="r" b="b"/>
              <a:pathLst>
                <a:path w="891078" h="904231">
                  <a:moveTo>
                    <a:pt x="0" y="0"/>
                  </a:moveTo>
                  <a:lnTo>
                    <a:pt x="891078" y="0"/>
                  </a:lnTo>
                  <a:lnTo>
                    <a:pt x="891078" y="904231"/>
                  </a:lnTo>
                  <a:lnTo>
                    <a:pt x="0" y="904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457182" y="1798051"/>
            <a:ext cx="1354014" cy="1354014"/>
          </a:xfrm>
          <a:custGeom>
            <a:avLst/>
            <a:gdLst/>
            <a:ahLst/>
            <a:cxnLst/>
            <a:rect l="l" t="t" r="r" b="b"/>
            <a:pathLst>
              <a:path w="1354014" h="1354014">
                <a:moveTo>
                  <a:pt x="0" y="0"/>
                </a:moveTo>
                <a:lnTo>
                  <a:pt x="1354013" y="0"/>
                </a:lnTo>
                <a:lnTo>
                  <a:pt x="1354013" y="1354014"/>
                </a:lnTo>
                <a:lnTo>
                  <a:pt x="0" y="135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00894" y="1924518"/>
            <a:ext cx="1066589" cy="1053015"/>
          </a:xfrm>
          <a:custGeom>
            <a:avLst/>
            <a:gdLst/>
            <a:ahLst/>
            <a:cxnLst/>
            <a:rect l="l" t="t" r="r" b="b"/>
            <a:pathLst>
              <a:path w="1066589" h="1053015">
                <a:moveTo>
                  <a:pt x="0" y="0"/>
                </a:moveTo>
                <a:lnTo>
                  <a:pt x="1066589" y="0"/>
                </a:lnTo>
                <a:lnTo>
                  <a:pt x="1066589" y="1053014"/>
                </a:lnTo>
                <a:lnTo>
                  <a:pt x="0" y="1053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28700" y="652705"/>
            <a:ext cx="7707571" cy="347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Vision and Goal of the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5751" y="4779860"/>
            <a:ext cx="7707571" cy="452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239"/>
              </a:lnSpc>
              <a:buFont typeface="Arial"/>
              <a:buChar char="•"/>
            </a:pPr>
            <a:r>
              <a:rPr lang="en-US" sz="2399" spc="14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The project aims to analyze customer churn behavior and build an effective predictive model to help businesses retain customers and reduce revenue loss.</a:t>
            </a:r>
          </a:p>
          <a:p>
            <a:pPr marL="518157" lvl="1" indent="-259078" algn="l">
              <a:lnSpc>
                <a:spcPts val="3239"/>
              </a:lnSpc>
              <a:buFont typeface="Arial"/>
              <a:buChar char="•"/>
            </a:pPr>
            <a:r>
              <a:rPr lang="en-US" sz="2399" spc="14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This Project uncover patterns and factors that influence churn.</a:t>
            </a:r>
          </a:p>
          <a:p>
            <a:pPr marL="539746" lvl="1" indent="-269873" algn="l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By leveraging data-driven insights and machine learning, the goal is to identify at-risk customers and recommend actionable strategies for retention.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4658" y="1561390"/>
            <a:ext cx="4132127" cy="175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34"/>
              </a:lnSpc>
              <a:spcBef>
                <a:spcPct val="0"/>
              </a:spcBef>
            </a:pPr>
            <a:r>
              <a:rPr lang="en-US" sz="2099" b="1" spc="33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 a Predictive Model:</a:t>
            </a:r>
            <a:r>
              <a:rPr lang="en-US" sz="2099" b="1" spc="33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Develop a machine learning model to accurately classify customers at risk of churning.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04658" y="4254872"/>
            <a:ext cx="4132127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5"/>
              </a:lnSpc>
            </a:pPr>
            <a:r>
              <a:rPr lang="en-US" sz="2100" b="1" spc="-207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</a:t>
            </a:r>
            <a:r>
              <a:rPr lang="en-US" sz="2100" b="1" u="none" spc="-207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erstand Churn Drivers:</a:t>
            </a:r>
            <a:r>
              <a:rPr lang="en-US" sz="2100" b="1" u="none" spc="-207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Analyze key factors influencing customer churn through data exploration and visualization.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04658" y="6897872"/>
            <a:ext cx="4132127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</a:pPr>
            <a:r>
              <a:rPr lang="en-US" sz="2100" b="1" spc="-115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 Retention Strategies: </a:t>
            </a:r>
            <a:r>
              <a:rPr lang="en-US" sz="2100" b="1" spc="-115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insights from the model to recommend targeted actions for improving customer satisfaction and loyalty.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23768" y="3888112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944261" y="3646609"/>
            <a:ext cx="502056" cy="492531"/>
            <a:chOff x="0" y="0"/>
            <a:chExt cx="812800" cy="7973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97380"/>
            </a:xfrm>
            <a:custGeom>
              <a:avLst/>
              <a:gdLst/>
              <a:ahLst/>
              <a:cxnLst/>
              <a:rect l="l" t="t" r="r" b="b"/>
              <a:pathLst>
                <a:path w="812800" h="797380">
                  <a:moveTo>
                    <a:pt x="406400" y="0"/>
                  </a:moveTo>
                  <a:lnTo>
                    <a:pt x="540616" y="80811"/>
                  </a:lnTo>
                  <a:lnTo>
                    <a:pt x="693768" y="116773"/>
                  </a:lnTo>
                  <a:lnTo>
                    <a:pt x="730427" y="267020"/>
                  </a:lnTo>
                  <a:lnTo>
                    <a:pt x="812800" y="398690"/>
                  </a:lnTo>
                  <a:lnTo>
                    <a:pt x="730427" y="530360"/>
                  </a:lnTo>
                  <a:lnTo>
                    <a:pt x="693768" y="680606"/>
                  </a:lnTo>
                  <a:lnTo>
                    <a:pt x="540616" y="716569"/>
                  </a:lnTo>
                  <a:lnTo>
                    <a:pt x="406400" y="797380"/>
                  </a:lnTo>
                  <a:lnTo>
                    <a:pt x="272184" y="716569"/>
                  </a:lnTo>
                  <a:lnTo>
                    <a:pt x="119032" y="680606"/>
                  </a:lnTo>
                  <a:lnTo>
                    <a:pt x="82374" y="530360"/>
                  </a:lnTo>
                  <a:lnTo>
                    <a:pt x="0" y="398690"/>
                  </a:lnTo>
                  <a:lnTo>
                    <a:pt x="82374" y="267020"/>
                  </a:lnTo>
                  <a:lnTo>
                    <a:pt x="119032" y="116773"/>
                  </a:lnTo>
                  <a:lnTo>
                    <a:pt x="272184" y="8081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39700" y="175150"/>
              <a:ext cx="533400" cy="485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0426" y="3637084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07464" y="3646609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0666" y="3646609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695490" y="373380"/>
            <a:ext cx="940535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Solution Approach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236" y="4264024"/>
            <a:ext cx="2930058" cy="61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Collection and Preparation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08833" y="4264024"/>
            <a:ext cx="3150655" cy="61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Feature Selection and Splitting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9236" y="5115942"/>
            <a:ext cx="2646492" cy="298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Clean the dataset, handle missing values, encode categorical variables, and scale numerical features.</a:t>
            </a:r>
          </a:p>
          <a:p>
            <a:pPr algn="l">
              <a:lnSpc>
                <a:spcPts val="2651"/>
              </a:lnSpc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Address class imbalance using techniques like SMOTE.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84074" y="4830192"/>
            <a:ext cx="2366454" cy="232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endParaRPr/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Selected relevant features.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 the data into train and test sets.</a:t>
            </a:r>
          </a:p>
          <a:p>
            <a:pPr algn="l">
              <a:lnSpc>
                <a:spcPts val="2651"/>
              </a:lnSpc>
            </a:pPr>
            <a:endParaRPr lang="en-US" sz="1699" b="1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340536" y="4264024"/>
            <a:ext cx="2197323" cy="61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Selection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76767" y="5115942"/>
            <a:ext cx="2391912" cy="231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Compare models based on validation metrics to identify the most promising one.</a:t>
            </a:r>
          </a:p>
          <a:p>
            <a:pPr algn="l">
              <a:lnSpc>
                <a:spcPts val="2651"/>
              </a:lnSpc>
            </a:pPr>
            <a:endParaRPr lang="en-US" sz="1699" b="1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550009" y="4264024"/>
            <a:ext cx="2197323" cy="61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00840" y="5115942"/>
            <a:ext cx="2646492" cy="198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Assess the selected model on validation/test data using accuracy, precision, recall and F1-score.</a:t>
            </a:r>
          </a:p>
          <a:p>
            <a:pPr algn="l">
              <a:lnSpc>
                <a:spcPts val="2651"/>
              </a:lnSpc>
            </a:pPr>
            <a:endParaRPr lang="en-US" sz="1699" b="1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4922030" y="3646609"/>
            <a:ext cx="502056" cy="5020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008327" y="4264024"/>
            <a:ext cx="2197323" cy="61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Development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17328" y="5115942"/>
            <a:ext cx="2391912" cy="265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b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Train machine learning models like Logistic Regression, KNN, SVM, Decision Tree Random Forest.</a:t>
            </a:r>
          </a:p>
          <a:p>
            <a:pPr algn="l">
              <a:lnSpc>
                <a:spcPts val="2651"/>
              </a:lnSpc>
            </a:pPr>
            <a:endParaRPr lang="en-US" sz="1699" b="1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11970" y="2890958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62165" y="2890958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31063" y="2890958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80912" y="2890958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68394" y="2890958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0276" y="1513930"/>
            <a:ext cx="14416919" cy="8933231"/>
            <a:chOff x="0" y="0"/>
            <a:chExt cx="4935386" cy="3058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5386" cy="3058139"/>
            </a:xfrm>
            <a:custGeom>
              <a:avLst/>
              <a:gdLst/>
              <a:ahLst/>
              <a:cxnLst/>
              <a:rect l="l" t="t" r="r" b="b"/>
              <a:pathLst>
                <a:path w="4935386" h="3058139">
                  <a:moveTo>
                    <a:pt x="4935386" y="0"/>
                  </a:moveTo>
                  <a:lnTo>
                    <a:pt x="0" y="0"/>
                  </a:lnTo>
                  <a:lnTo>
                    <a:pt x="0" y="2870179"/>
                  </a:lnTo>
                  <a:lnTo>
                    <a:pt x="157480" y="2870179"/>
                  </a:lnTo>
                  <a:lnTo>
                    <a:pt x="157480" y="3058139"/>
                  </a:lnTo>
                  <a:lnTo>
                    <a:pt x="463550" y="2870179"/>
                  </a:lnTo>
                  <a:lnTo>
                    <a:pt x="4935386" y="2870179"/>
                  </a:lnTo>
                  <a:lnTo>
                    <a:pt x="4935386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35386" cy="288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87923">
            <a:off x="-4512014" y="835701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7923">
            <a:off x="12772008" y="-4235202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70276" y="1614231"/>
            <a:ext cx="16417724" cy="65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Done with Data Preparation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Overview: 10,000 entries and 14 columns.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were 3 Categorical features and 11 Numerical features.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Missing Values: Confirmed no null values in the dataset (df.isnull().sum()).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</a:t>
            </a:r>
          </a:p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Identified irrelevant features such as: RowNumber, CustomerId, Surname.</a:t>
            </a:r>
          </a:p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Dropped columns to focus on relevant attributes.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CreditScore, Geography, Gender, Age, Tenure, Balance, NumOfProducts, etc.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variable: Exited (indicates churn status).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Engineering: Encode categorical variables like Geography and Gender. </a:t>
            </a:r>
          </a:p>
          <a:p>
            <a:pPr marL="615538" lvl="1" indent="-307769" algn="l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Splitting: Prepared train-test sets.</a:t>
            </a:r>
          </a:p>
          <a:p>
            <a:pPr algn="l">
              <a:lnSpc>
                <a:spcPts val="3991"/>
              </a:lnSpc>
            </a:pPr>
            <a:endParaRPr lang="en-US" sz="2851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6058" y="997808"/>
            <a:ext cx="18266776" cy="7609351"/>
          </a:xfrm>
          <a:custGeom>
            <a:avLst/>
            <a:gdLst/>
            <a:ahLst/>
            <a:cxnLst/>
            <a:rect l="l" t="t" r="r" b="b"/>
            <a:pathLst>
              <a:path w="18050536" h="7578459">
                <a:moveTo>
                  <a:pt x="0" y="0"/>
                </a:moveTo>
                <a:lnTo>
                  <a:pt x="18050536" y="0"/>
                </a:lnTo>
                <a:lnTo>
                  <a:pt x="18050536" y="7578459"/>
                </a:lnTo>
                <a:lnTo>
                  <a:pt x="0" y="7578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7" t="-10158" b="-20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16879" y="253350"/>
            <a:ext cx="7843027" cy="9659625"/>
          </a:xfrm>
          <a:custGeom>
            <a:avLst/>
            <a:gdLst/>
            <a:ahLst/>
            <a:cxnLst/>
            <a:rect l="l" t="t" r="r" b="b"/>
            <a:pathLst>
              <a:path w="7843027" h="9659625">
                <a:moveTo>
                  <a:pt x="0" y="0"/>
                </a:moveTo>
                <a:lnTo>
                  <a:pt x="7843027" y="0"/>
                </a:lnTo>
                <a:lnTo>
                  <a:pt x="7843027" y="9659626"/>
                </a:lnTo>
                <a:lnTo>
                  <a:pt x="0" y="9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8" r="-223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15400" y="371111"/>
            <a:ext cx="7800435" cy="9544778"/>
          </a:xfrm>
          <a:custGeom>
            <a:avLst/>
            <a:gdLst/>
            <a:ahLst/>
            <a:cxnLst/>
            <a:rect l="l" t="t" r="r" b="b"/>
            <a:pathLst>
              <a:path w="7800435" h="9544778">
                <a:moveTo>
                  <a:pt x="0" y="0"/>
                </a:moveTo>
                <a:lnTo>
                  <a:pt x="7800435" y="0"/>
                </a:lnTo>
                <a:lnTo>
                  <a:pt x="7800435" y="9544778"/>
                </a:lnTo>
                <a:lnTo>
                  <a:pt x="0" y="954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09" b="-150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1826" y="970460"/>
            <a:ext cx="17399751" cy="8287840"/>
          </a:xfrm>
          <a:custGeom>
            <a:avLst/>
            <a:gdLst/>
            <a:ahLst/>
            <a:cxnLst/>
            <a:rect l="l" t="t" r="r" b="b"/>
            <a:pathLst>
              <a:path w="17399751" h="8287840">
                <a:moveTo>
                  <a:pt x="0" y="0"/>
                </a:moveTo>
                <a:lnTo>
                  <a:pt x="17399750" y="0"/>
                </a:lnTo>
                <a:lnTo>
                  <a:pt x="17399750" y="8287840"/>
                </a:lnTo>
                <a:lnTo>
                  <a:pt x="0" y="828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" r="-82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71767" y="-1407262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584740"/>
            <a:ext cx="18288000" cy="2133351"/>
          </a:xfrm>
          <a:custGeom>
            <a:avLst/>
            <a:gdLst/>
            <a:ahLst/>
            <a:cxnLst/>
            <a:rect l="l" t="t" r="r" b="b"/>
            <a:pathLst>
              <a:path w="18288000" h="2133351">
                <a:moveTo>
                  <a:pt x="0" y="0"/>
                </a:moveTo>
                <a:lnTo>
                  <a:pt x="18288000" y="0"/>
                </a:lnTo>
                <a:lnTo>
                  <a:pt x="18288000" y="2133351"/>
                </a:lnTo>
                <a:lnTo>
                  <a:pt x="0" y="213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02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5651416"/>
            <a:ext cx="16713865" cy="3342773"/>
          </a:xfrm>
          <a:custGeom>
            <a:avLst/>
            <a:gdLst/>
            <a:ahLst/>
            <a:cxnLst/>
            <a:rect l="l" t="t" r="r" b="b"/>
            <a:pathLst>
              <a:path w="16713865" h="3342773">
                <a:moveTo>
                  <a:pt x="0" y="0"/>
                </a:moveTo>
                <a:lnTo>
                  <a:pt x="16713865" y="0"/>
                </a:lnTo>
                <a:lnTo>
                  <a:pt x="16713865" y="3342773"/>
                </a:lnTo>
                <a:lnTo>
                  <a:pt x="0" y="3342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541053"/>
            <a:ext cx="8356953" cy="4043687"/>
          </a:xfrm>
          <a:custGeom>
            <a:avLst/>
            <a:gdLst/>
            <a:ahLst/>
            <a:cxnLst/>
            <a:rect l="l" t="t" r="r" b="b"/>
            <a:pathLst>
              <a:path w="8356953" h="4043687">
                <a:moveTo>
                  <a:pt x="0" y="0"/>
                </a:moveTo>
                <a:lnTo>
                  <a:pt x="8356953" y="0"/>
                </a:lnTo>
                <a:lnTo>
                  <a:pt x="8356953" y="4043687"/>
                </a:lnTo>
                <a:lnTo>
                  <a:pt x="0" y="4043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205" t="-64790" r="-84452" b="-7312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704</Words>
  <Application>Microsoft Office PowerPoint</Application>
  <PresentationFormat>Custom</PresentationFormat>
  <Paragraphs>77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Montserrat Semi-Bold</vt:lpstr>
      <vt:lpstr>Montserrat</vt:lpstr>
      <vt:lpstr>Montserrat Bold</vt:lpstr>
      <vt:lpstr>Open Sauce</vt:lpstr>
      <vt:lpstr>Arial</vt:lpstr>
      <vt:lpstr>Open Sauce Bold</vt:lpstr>
      <vt:lpstr>Oswald Bold</vt:lpstr>
      <vt:lpstr>DM Sans Italics</vt:lpstr>
      <vt:lpstr>Canva Sans</vt:lpstr>
      <vt:lpstr>Canva Sans Bold</vt:lpstr>
      <vt:lpstr>Calibri</vt:lpstr>
      <vt:lpstr>TAN Pearl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</dc:title>
  <cp:lastModifiedBy>Debasis Muduli</cp:lastModifiedBy>
  <cp:revision>2</cp:revision>
  <dcterms:created xsi:type="dcterms:W3CDTF">2006-08-16T00:00:00Z</dcterms:created>
  <dcterms:modified xsi:type="dcterms:W3CDTF">2024-12-19T06:13:51Z</dcterms:modified>
  <dc:identifier>DAGYDVeRIcA</dc:identifier>
</cp:coreProperties>
</file>